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6" r:id="rId4"/>
  </p:sldMasterIdLst>
  <p:notesMasterIdLst>
    <p:notesMasterId r:id="rId18"/>
  </p:notesMasterIdLst>
  <p:handoutMasterIdLst>
    <p:handoutMasterId r:id="rId19"/>
  </p:handoutMasterIdLst>
  <p:sldIdLst>
    <p:sldId id="257" r:id="rId5"/>
    <p:sldId id="259" r:id="rId6"/>
    <p:sldId id="260" r:id="rId7"/>
    <p:sldId id="261" r:id="rId8"/>
    <p:sldId id="262" r:id="rId9"/>
    <p:sldId id="263" r:id="rId10"/>
    <p:sldId id="266" r:id="rId11"/>
    <p:sldId id="267" r:id="rId12"/>
    <p:sldId id="268" r:id="rId13"/>
    <p:sldId id="269" r:id="rId14"/>
    <p:sldId id="270" r:id="rId15"/>
    <p:sldId id="271" r:id="rId16"/>
    <p:sldId id="272" r:id="rId17"/>
  </p:sldIdLst>
  <p:sldSz cx="12192000" cy="6858000"/>
  <p:notesSz cx="6858000" cy="9144000"/>
  <p:defaultTextStyle>
    <a:defPPr rtl="0"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A8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72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8" y="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0" d="100"/>
          <a:sy n="120" d="100"/>
        </p:scale>
        <p:origin x="5040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główek — symbol zastępczy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Data — symbol zastępczy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E513BFE8-3EE2-473B-8360-CC401F693042}" type="datetime1">
              <a:rPr lang="pl-PL" smtClean="0"/>
              <a:t>04.05.2025</a:t>
            </a:fld>
            <a:endParaRPr lang="en-US" dirty="0"/>
          </a:p>
        </p:txBody>
      </p:sp>
      <p:sp>
        <p:nvSpPr>
          <p:cNvPr id="4" name="Stopka — symbol zastępczy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5" name="Numer slajdu — symbol zastępczy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D92CB86-0DB9-4A70-B1CF-B23508471F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557642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główek — symbol zastępczy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Data — symbol zastępcz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89DC72C2-8778-44E0-A8D5-BF70BB622A0E}" type="datetime1">
              <a:rPr lang="pl-PL" smtClean="0"/>
              <a:t>04.05.2025</a:t>
            </a:fld>
            <a:endParaRPr lang="en-US"/>
          </a:p>
        </p:txBody>
      </p:sp>
      <p:sp>
        <p:nvSpPr>
          <p:cNvPr id="4" name="Obraz slajdu — symbol zastępczy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/>
          </a:p>
        </p:txBody>
      </p:sp>
      <p:sp>
        <p:nvSpPr>
          <p:cNvPr id="5" name="Notatki — symbol zastępcz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l"/>
              <a:t>Kliknij, aby edytować style wzorca tekstu</a:t>
            </a:r>
            <a:endParaRPr lang="en-US"/>
          </a:p>
          <a:p>
            <a:pPr lvl="1" rtl="0"/>
            <a:r>
              <a:rPr lang="pl"/>
              <a:t>Drugi poziom</a:t>
            </a:r>
          </a:p>
          <a:p>
            <a:pPr lvl="2" rtl="0"/>
            <a:r>
              <a:rPr lang="pl"/>
              <a:t>Trzeci poziom</a:t>
            </a:r>
          </a:p>
          <a:p>
            <a:pPr lvl="3" rtl="0"/>
            <a:r>
              <a:rPr lang="pl"/>
              <a:t>Czwarty poziom</a:t>
            </a:r>
          </a:p>
          <a:p>
            <a:pPr lvl="4" rtl="0"/>
            <a:r>
              <a:rPr lang="pl"/>
              <a:t>Piąty poziom</a:t>
            </a:r>
            <a:endParaRPr lang="en-US"/>
          </a:p>
        </p:txBody>
      </p:sp>
      <p:sp>
        <p:nvSpPr>
          <p:cNvPr id="6" name="Stopka — symbol zastępczy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7" name="Numer slajdu — symbol zastępczy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C2B151B-D7D1-48E5-8230-5AADBC794F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59278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rostokąt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rtlCol="0"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 rtlCol="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pPr rtl="0"/>
            <a:r>
              <a:rPr lang="pl-PL"/>
              <a:t>Kliknij, aby edytować styl wzorca podtytułu</a:t>
            </a:r>
            <a:endParaRPr lang="en-US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a — symbol zastępczy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BAE7E8F-A35A-46B2-A9BE-524299B2F50E}" type="datetime1">
              <a:rPr lang="pl-PL" smtClean="0"/>
              <a:t>04.05.2025</a:t>
            </a:fld>
            <a:endParaRPr lang="en-US" dirty="0"/>
          </a:p>
        </p:txBody>
      </p:sp>
      <p:sp>
        <p:nvSpPr>
          <p:cNvPr id="5" name="Stopka — symbol zastępczy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6" name="Numer slajdu — symbol zastępczy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331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kst pionowy — symbol zastępczy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 rtlCol="0"/>
          <a:lstStyle/>
          <a:p>
            <a:pPr lvl="0" rtl="0"/>
            <a:r>
              <a:rPr lang="pl-PL"/>
              <a:t>Kliknij, aby edytować style wzorca tekstu</a:t>
            </a:r>
          </a:p>
          <a:p>
            <a:pPr lvl="1" rtl="0"/>
            <a:r>
              <a:rPr lang="pl-PL"/>
              <a:t>Drugi poziom</a:t>
            </a:r>
          </a:p>
          <a:p>
            <a:pPr lvl="2" rtl="0"/>
            <a:r>
              <a:rPr lang="pl-PL"/>
              <a:t>Trzeci poziom</a:t>
            </a:r>
          </a:p>
          <a:p>
            <a:pPr lvl="3" rtl="0"/>
            <a:r>
              <a:rPr lang="pl-PL"/>
              <a:t>Czwarty poziom</a:t>
            </a:r>
          </a:p>
          <a:p>
            <a:pPr lvl="4" rtl="0"/>
            <a:r>
              <a:rPr lang="pl-PL"/>
              <a:t>Piąty poziom</a:t>
            </a:r>
            <a:endParaRPr lang="en-US" dirty="0"/>
          </a:p>
        </p:txBody>
      </p:sp>
      <p:sp>
        <p:nvSpPr>
          <p:cNvPr id="7" name="Data — symbol zastępczy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A3602E8-8E60-4F5A-9D4B-F49E43817F18}" type="datetime1">
              <a:rPr lang="pl-PL" smtClean="0"/>
              <a:t>04.05.2025</a:t>
            </a:fld>
            <a:endParaRPr lang="en-US" dirty="0"/>
          </a:p>
        </p:txBody>
      </p:sp>
      <p:sp>
        <p:nvSpPr>
          <p:cNvPr id="8" name="Stopka — symbol zastępczy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9" name="Numer slajdu — symbol zastępczy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269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rostokąt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ytuł pionowy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 rtlCol="0"/>
          <a:lstStyle/>
          <a:p>
            <a:pPr rtl="0"/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kst pionowy — symbol zastępczy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 rtlCol="0"/>
          <a:lstStyle/>
          <a:p>
            <a:pPr lvl="0" rtl="0"/>
            <a:r>
              <a:rPr lang="pl-PL"/>
              <a:t>Kliknij, aby edytować style wzorca tekstu</a:t>
            </a:r>
          </a:p>
          <a:p>
            <a:pPr lvl="1" rtl="0"/>
            <a:r>
              <a:rPr lang="pl-PL"/>
              <a:t>Drugi poziom</a:t>
            </a:r>
          </a:p>
          <a:p>
            <a:pPr lvl="2" rtl="0"/>
            <a:r>
              <a:rPr lang="pl-PL"/>
              <a:t>Trzeci poziom</a:t>
            </a:r>
          </a:p>
          <a:p>
            <a:pPr lvl="3" rtl="0"/>
            <a:r>
              <a:rPr lang="pl-PL"/>
              <a:t>Czwarty poziom</a:t>
            </a:r>
          </a:p>
          <a:p>
            <a:pPr lvl="4" rtl="0"/>
            <a:r>
              <a:rPr lang="pl-PL"/>
              <a:t>Piąty poziom</a:t>
            </a:r>
            <a:endParaRPr lang="en-US" dirty="0"/>
          </a:p>
        </p:txBody>
      </p:sp>
      <p:sp>
        <p:nvSpPr>
          <p:cNvPr id="7" name="Data — symbol zastępczy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7253C05-66E5-44BF-A1CC-B6E179382F80}" type="datetime1">
              <a:rPr lang="pl-PL" smtClean="0"/>
              <a:t>04.05.2025</a:t>
            </a:fld>
            <a:endParaRPr lang="en-US" dirty="0"/>
          </a:p>
        </p:txBody>
      </p:sp>
      <p:sp>
        <p:nvSpPr>
          <p:cNvPr id="8" name="Stopka — symbol zastępczy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0" name="Numer slajdu — symbol zastępczy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827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Zawartość — symbol zastępczy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pl-PL"/>
              <a:t>Kliknij, aby edytować style wzorca tekstu</a:t>
            </a:r>
          </a:p>
          <a:p>
            <a:pPr lvl="1" rtl="0"/>
            <a:r>
              <a:rPr lang="pl-PL"/>
              <a:t>Drugi poziom</a:t>
            </a:r>
          </a:p>
          <a:p>
            <a:pPr lvl="2" rtl="0"/>
            <a:r>
              <a:rPr lang="pl-PL"/>
              <a:t>Trzeci poziom</a:t>
            </a:r>
          </a:p>
          <a:p>
            <a:pPr lvl="3" rtl="0"/>
            <a:r>
              <a:rPr lang="pl-PL"/>
              <a:t>Czwarty poziom</a:t>
            </a:r>
          </a:p>
          <a:p>
            <a:pPr lvl="4" rtl="0"/>
            <a:r>
              <a:rPr lang="pl-PL"/>
              <a:t>Piąty poziom</a:t>
            </a:r>
            <a:endParaRPr lang="en-US" dirty="0"/>
          </a:p>
        </p:txBody>
      </p:sp>
      <p:sp>
        <p:nvSpPr>
          <p:cNvPr id="7" name="Data — symbol zastępczy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A37154A-9283-472F-9D32-E032250E224B}" type="datetime1">
              <a:rPr lang="pl-PL" smtClean="0"/>
              <a:t>04.05.2025</a:t>
            </a:fld>
            <a:endParaRPr lang="en-US" dirty="0"/>
          </a:p>
        </p:txBody>
      </p:sp>
      <p:sp>
        <p:nvSpPr>
          <p:cNvPr id="8" name="Stopka — symbol zastępczy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9" name="Numer slajdu — symbol zastępczy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670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Nagłówek sekcji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rostokąt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rtlCol="0"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kst — symbol zastępczy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rtlCol="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l-PL"/>
              <a:t>Kliknij, aby edytować style wzorca tekstu</a:t>
            </a:r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a — symbol zastępczy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C817808-171F-49DD-90FA-9B1DDEA0460D}" type="datetime1">
              <a:rPr lang="pl-PL" smtClean="0"/>
              <a:t>04.05.2025</a:t>
            </a:fld>
            <a:endParaRPr lang="en-US" dirty="0"/>
          </a:p>
        </p:txBody>
      </p:sp>
      <p:sp>
        <p:nvSpPr>
          <p:cNvPr id="8" name="Stopka — symbol zastępczy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1" name="Numer slajdu — symbol zastępczy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162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ytuł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rtlCol="0"/>
          <a:lstStyle/>
          <a:p>
            <a:pPr rtl="0"/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Zawartość — symbol zastępczy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 rtlCol="0"/>
          <a:lstStyle/>
          <a:p>
            <a:pPr lvl="0" rtl="0"/>
            <a:r>
              <a:rPr lang="pl-PL"/>
              <a:t>Kliknij, aby edytować style wzorca tekstu</a:t>
            </a:r>
          </a:p>
          <a:p>
            <a:pPr lvl="1" rtl="0"/>
            <a:r>
              <a:rPr lang="pl-PL"/>
              <a:t>Drugi poziom</a:t>
            </a:r>
          </a:p>
          <a:p>
            <a:pPr lvl="2" rtl="0"/>
            <a:r>
              <a:rPr lang="pl-PL"/>
              <a:t>Trzeci poziom</a:t>
            </a:r>
          </a:p>
          <a:p>
            <a:pPr lvl="3" rtl="0"/>
            <a:r>
              <a:rPr lang="pl-PL"/>
              <a:t>Czwarty poziom</a:t>
            </a:r>
          </a:p>
          <a:p>
            <a:pPr lvl="4" rtl="0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Zawartość — symbol zastępczy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 rtlCol="0"/>
          <a:lstStyle/>
          <a:p>
            <a:pPr lvl="0" rtl="0"/>
            <a:r>
              <a:rPr lang="pl-PL"/>
              <a:t>Kliknij, aby edytować style wzorca tekstu</a:t>
            </a:r>
          </a:p>
          <a:p>
            <a:pPr lvl="1" rtl="0"/>
            <a:r>
              <a:rPr lang="pl-PL"/>
              <a:t>Drugi poziom</a:t>
            </a:r>
          </a:p>
          <a:p>
            <a:pPr lvl="2" rtl="0"/>
            <a:r>
              <a:rPr lang="pl-PL"/>
              <a:t>Trzeci poziom</a:t>
            </a:r>
          </a:p>
          <a:p>
            <a:pPr lvl="3" rtl="0"/>
            <a:r>
              <a:rPr lang="pl-PL"/>
              <a:t>Czwarty poziom</a:t>
            </a:r>
          </a:p>
          <a:p>
            <a:pPr lvl="4" rtl="0"/>
            <a:r>
              <a:rPr lang="pl-PL"/>
              <a:t>Piąty poziom</a:t>
            </a:r>
            <a:endParaRPr lang="en-US" dirty="0"/>
          </a:p>
        </p:txBody>
      </p:sp>
      <p:sp>
        <p:nvSpPr>
          <p:cNvPr id="2" name="Data — symbol zastępczy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D9D7E3F-871E-42B9-88FB-12D60C8B3FED}" type="datetime1">
              <a:rPr lang="pl-PL" smtClean="0"/>
              <a:t>04.05.2025</a:t>
            </a:fld>
            <a:endParaRPr lang="en-US" dirty="0"/>
          </a:p>
        </p:txBody>
      </p:sp>
      <p:sp>
        <p:nvSpPr>
          <p:cNvPr id="9" name="Stopka — symbol zastępczy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0" name="Numer slajdu — symbol zastępczy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663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ytuł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rtlCol="0"/>
          <a:lstStyle/>
          <a:p>
            <a:pPr rtl="0"/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kst — symbol zastępczy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rtlCol="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l-PL"/>
              <a:t>Kliknij, aby edytować style wzorca tekstu</a:t>
            </a:r>
          </a:p>
        </p:txBody>
      </p:sp>
      <p:sp>
        <p:nvSpPr>
          <p:cNvPr id="4" name="Zawartość — symbol zastępczy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 rtlCol="0"/>
          <a:lstStyle/>
          <a:p>
            <a:pPr lvl="0" rtl="0"/>
            <a:r>
              <a:rPr lang="pl-PL"/>
              <a:t>Kliknij, aby edytować style wzorca tekstu</a:t>
            </a:r>
          </a:p>
          <a:p>
            <a:pPr lvl="1" rtl="0"/>
            <a:r>
              <a:rPr lang="pl-PL"/>
              <a:t>Drugi poziom</a:t>
            </a:r>
          </a:p>
          <a:p>
            <a:pPr lvl="2" rtl="0"/>
            <a:r>
              <a:rPr lang="pl-PL"/>
              <a:t>Trzeci poziom</a:t>
            </a:r>
          </a:p>
          <a:p>
            <a:pPr lvl="3" rtl="0"/>
            <a:r>
              <a:rPr lang="pl-PL"/>
              <a:t>Czwarty poziom</a:t>
            </a:r>
          </a:p>
          <a:p>
            <a:pPr lvl="4" rtl="0"/>
            <a:r>
              <a:rPr lang="pl-PL"/>
              <a:t>Piąty poziom</a:t>
            </a:r>
            <a:endParaRPr lang="en-US" dirty="0"/>
          </a:p>
        </p:txBody>
      </p:sp>
      <p:sp>
        <p:nvSpPr>
          <p:cNvPr id="5" name="Tekst — symbol zastępczy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rtlCol="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l-PL"/>
              <a:t>Kliknij, aby edytować style wzorca tekstu</a:t>
            </a:r>
          </a:p>
        </p:txBody>
      </p:sp>
      <p:sp>
        <p:nvSpPr>
          <p:cNvPr id="6" name="Zawartość — symbol zastępczy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 rtlCol="0"/>
          <a:lstStyle/>
          <a:p>
            <a:pPr lvl="0" rtl="0"/>
            <a:r>
              <a:rPr lang="pl-PL"/>
              <a:t>Kliknij, aby edytować style wzorca tekstu</a:t>
            </a:r>
          </a:p>
          <a:p>
            <a:pPr lvl="1" rtl="0"/>
            <a:r>
              <a:rPr lang="pl-PL"/>
              <a:t>Drugi poziom</a:t>
            </a:r>
          </a:p>
          <a:p>
            <a:pPr lvl="2" rtl="0"/>
            <a:r>
              <a:rPr lang="pl-PL"/>
              <a:t>Trzeci poziom</a:t>
            </a:r>
          </a:p>
          <a:p>
            <a:pPr lvl="3" rtl="0"/>
            <a:r>
              <a:rPr lang="pl-PL"/>
              <a:t>Czwarty poziom</a:t>
            </a:r>
          </a:p>
          <a:p>
            <a:pPr lvl="4" rtl="0"/>
            <a:r>
              <a:rPr lang="pl-PL"/>
              <a:t>Piąty poziom</a:t>
            </a:r>
            <a:endParaRPr lang="en-US" dirty="0"/>
          </a:p>
        </p:txBody>
      </p:sp>
      <p:sp>
        <p:nvSpPr>
          <p:cNvPr id="2" name="Data — symbol zastępczy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8172BDD-02B5-48CF-A598-DDE8D9E324B3}" type="datetime1">
              <a:rPr lang="pl-PL" smtClean="0"/>
              <a:t>04.05.2025</a:t>
            </a:fld>
            <a:endParaRPr lang="en-US" dirty="0"/>
          </a:p>
        </p:txBody>
      </p:sp>
      <p:sp>
        <p:nvSpPr>
          <p:cNvPr id="11" name="Stopka — symbol zastępczy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2" name="Numer slajdu — symbol zastępczy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194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6" name="Data — symbol zastępczy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5C9D7BB-18F8-44E5-BA28-A3609601F748}" type="datetime1">
              <a:rPr lang="pl-PL" smtClean="0"/>
              <a:t>04.05.2025</a:t>
            </a:fld>
            <a:endParaRPr lang="en-US" dirty="0"/>
          </a:p>
        </p:txBody>
      </p:sp>
      <p:sp>
        <p:nvSpPr>
          <p:cNvPr id="7" name="Stopka — symbol zastępczy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8" name="Numer slajdu — symbol zastępczy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8605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rostokąt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a — symbol zastępczy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441AFA3-ED28-409D-9F61-7C1CB062C782}" type="datetime1">
              <a:rPr lang="pl-PL" smtClean="0"/>
              <a:t>04.05.2025</a:t>
            </a:fld>
            <a:endParaRPr lang="en-US" dirty="0"/>
          </a:p>
        </p:txBody>
      </p:sp>
      <p:sp>
        <p:nvSpPr>
          <p:cNvPr id="3" name="Stopka — symbol zastępczy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Numer slajdu — symbol zastępczy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422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ostokąt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rtlCol="0"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pPr rtl="0"/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Zawartość — symbol zastępczy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 rtlCol="0"/>
          <a:lstStyle/>
          <a:p>
            <a:pPr lvl="0" rtl="0"/>
            <a:r>
              <a:rPr lang="pl-PL"/>
              <a:t>Kliknij, aby edytować style wzorca tekstu</a:t>
            </a:r>
          </a:p>
          <a:p>
            <a:pPr lvl="1" rtl="0"/>
            <a:r>
              <a:rPr lang="pl-PL"/>
              <a:t>Drugi poziom</a:t>
            </a:r>
          </a:p>
          <a:p>
            <a:pPr lvl="2" rtl="0"/>
            <a:r>
              <a:rPr lang="pl-PL"/>
              <a:t>Trzeci poziom</a:t>
            </a:r>
          </a:p>
          <a:p>
            <a:pPr lvl="3" rtl="0"/>
            <a:r>
              <a:rPr lang="pl-PL"/>
              <a:t>Czwarty poziom</a:t>
            </a:r>
          </a:p>
          <a:p>
            <a:pPr lvl="4" rtl="0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Tekst — symbol zastępczy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 rtlCol="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l-PL"/>
              <a:t>Kliknij, aby edytować style wzorca tekstu</a:t>
            </a:r>
          </a:p>
        </p:txBody>
      </p:sp>
      <p:sp>
        <p:nvSpPr>
          <p:cNvPr id="5" name="Data — symbol zastępczy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 rtlCol="0"/>
          <a:lstStyle>
            <a:lvl1pPr algn="l">
              <a:defRPr/>
            </a:lvl1pPr>
          </a:lstStyle>
          <a:p>
            <a:pPr rtl="0"/>
            <a:fld id="{46D2179F-AD35-466F-A681-81C59189197B}" type="datetime1">
              <a:rPr lang="pl-PL" smtClean="0"/>
              <a:t>04.05.2025</a:t>
            </a:fld>
            <a:endParaRPr lang="en-US" dirty="0"/>
          </a:p>
        </p:txBody>
      </p:sp>
      <p:sp>
        <p:nvSpPr>
          <p:cNvPr id="6" name="Stopka — symbol zastępczy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 rtlCol="0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en-US" dirty="0"/>
          </a:p>
        </p:txBody>
      </p:sp>
      <p:sp>
        <p:nvSpPr>
          <p:cNvPr id="7" name="Numer slajdu — symbol zastępczy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282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ostokąt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Obraz — symbol zastępczy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pl-PL"/>
              <a:t>Kliknij ikonę, aby dodać obraz</a:t>
            </a:r>
            <a:endParaRPr lang="en-US" dirty="0"/>
          </a:p>
        </p:txBody>
      </p:sp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rtlCol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pPr rtl="0"/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4" name="Tekst — symbol zastępczy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 rtlCol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l-PL"/>
              <a:t>Kliknij, aby edytować style wzorca tekstu</a:t>
            </a:r>
          </a:p>
        </p:txBody>
      </p:sp>
      <p:sp>
        <p:nvSpPr>
          <p:cNvPr id="5" name="Data — symbol zastępczy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fld id="{4A1395F0-C132-4F04-9A22-D8E58D655E1C}" type="datetime1">
              <a:rPr lang="pl-PL" smtClean="0"/>
              <a:t>04.05.2025</a:t>
            </a:fld>
            <a:endParaRPr lang="en-US" dirty="0"/>
          </a:p>
        </p:txBody>
      </p:sp>
      <p:sp>
        <p:nvSpPr>
          <p:cNvPr id="6" name="Stopka — symbol zastępczy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 rtlCol="0"/>
          <a:lstStyle/>
          <a:p>
            <a:pPr algn="l" rtl="0"/>
            <a:endParaRPr lang="en-US" dirty="0"/>
          </a:p>
        </p:txBody>
      </p:sp>
      <p:sp>
        <p:nvSpPr>
          <p:cNvPr id="7" name="Numer slajdu — symbol zastępczy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267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rostokąt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ytuł — symbol zastępczy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pl"/>
              <a:t>Kliknij, aby edytować styl wzorca tytułu</a:t>
            </a:r>
            <a:endParaRPr lang="en-US" dirty="0"/>
          </a:p>
        </p:txBody>
      </p:sp>
      <p:sp>
        <p:nvSpPr>
          <p:cNvPr id="3" name="Tekst — symbol zastępczy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 rtl="0"/>
            <a:r>
              <a:rPr lang="pl"/>
              <a:t>Kliknij, aby edytować style wzorca tekstu</a:t>
            </a:r>
          </a:p>
          <a:p>
            <a:pPr lvl="1" rtl="0"/>
            <a:r>
              <a:rPr lang="pl"/>
              <a:t>Drugi poziom</a:t>
            </a:r>
          </a:p>
          <a:p>
            <a:pPr lvl="2" rtl="0"/>
            <a:r>
              <a:rPr lang="pl"/>
              <a:t>Trzeci poziom</a:t>
            </a:r>
          </a:p>
          <a:p>
            <a:pPr lvl="3" rtl="0"/>
            <a:r>
              <a:rPr lang="pl"/>
              <a:t>Czwarty poziom</a:t>
            </a:r>
          </a:p>
          <a:p>
            <a:pPr lvl="4" rtl="0"/>
            <a:r>
              <a:rPr lang="pl"/>
              <a:t>Piąty poziom</a:t>
            </a:r>
            <a:endParaRPr lang="en-US" dirty="0"/>
          </a:p>
        </p:txBody>
      </p:sp>
      <p:sp>
        <p:nvSpPr>
          <p:cNvPr id="4" name="Data — symbol zastępczy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pPr rtl="0"/>
            <a:fld id="{4E43EAF1-28E3-44EC-B370-94486815203D}" type="datetime1">
              <a:rPr lang="pl-PL" smtClean="0"/>
              <a:t>04.05.2025</a:t>
            </a:fld>
            <a:endParaRPr lang="en-US" dirty="0"/>
          </a:p>
        </p:txBody>
      </p:sp>
      <p:sp>
        <p:nvSpPr>
          <p:cNvPr id="5" name="Stopka — symbol zastępczy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pPr rtl="0"/>
            <a:endParaRPr lang="en-US" dirty="0"/>
          </a:p>
        </p:txBody>
      </p:sp>
      <p:sp>
        <p:nvSpPr>
          <p:cNvPr id="6" name="Numer slajdu — symbol zastępczy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Łącznik prosty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4982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47" r:id="rId3"/>
    <p:sldLayoutId id="2147483743" r:id="rId4"/>
    <p:sldLayoutId id="2147483738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Prostokąt 21">
            <a:extLst>
              <a:ext uri="{FF2B5EF4-FFF2-40B4-BE49-F238E27FC236}">
                <a16:creationId xmlns:a16="http://schemas.microsoft.com/office/drawing/2014/main" id="{A9286AD2-18A9-4868-A4E3-7A2097A20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1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78FD68DA-43BA-4508-8DE2-BA9BB7B2FA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05783" y="174402"/>
            <a:ext cx="6253317" cy="3686015"/>
          </a:xfrm>
        </p:spPr>
        <p:txBody>
          <a:bodyPr rtlCol="0">
            <a:normAutofit/>
          </a:bodyPr>
          <a:lstStyle/>
          <a:p>
            <a:r>
              <a:rPr lang="pl-PL" sz="3200" dirty="0" err="1"/>
              <a:t>SeedClassifier</a:t>
            </a:r>
            <a:r>
              <a:rPr lang="pl-PL" sz="3200" dirty="0"/>
              <a:t>: Automatyczna Klasyfikacja Fasoli Hiacyntu</a:t>
            </a:r>
            <a:endParaRPr lang="pl" sz="3200" dirty="0"/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A8E9CFF2-3777-4FF4-A759-8491175B0B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89753" y="4957552"/>
            <a:ext cx="6269347" cy="1021498"/>
          </a:xfrm>
        </p:spPr>
        <p:txBody>
          <a:bodyPr rtlCol="0">
            <a:normAutofit lnSpcReduction="10000"/>
          </a:bodyPr>
          <a:lstStyle/>
          <a:p>
            <a:pPr algn="ctr" rtl="0"/>
            <a:r>
              <a:rPr lang="pl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Mateusz jamroż</a:t>
            </a:r>
          </a:p>
          <a:p>
            <a:pPr algn="ctr" rtl="0"/>
            <a:r>
              <a:rPr lang="pl-PL" dirty="0">
                <a:solidFill>
                  <a:schemeClr val="tx1">
                    <a:lumMod val="85000"/>
                    <a:lumOff val="15000"/>
                  </a:schemeClr>
                </a:solidFill>
              </a:rPr>
              <a:t>K</a:t>
            </a:r>
            <a:r>
              <a:rPr lang="pl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arol kacprzak</a:t>
            </a:r>
            <a:endParaRPr lang="pl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5" name="Obraz 4" descr="Obraz, na którym znajduje się budynek i ławka do siedzenia&#10;&#10;Automatycznie generowany opis">
            <a:extLst>
              <a:ext uri="{FF2B5EF4-FFF2-40B4-BE49-F238E27FC236}">
                <a16:creationId xmlns:a16="http://schemas.microsoft.com/office/drawing/2014/main" id="{282CF6DD-7FE8-4063-9551-1B7BBCE92A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"/>
            <a:ext cx="4635315" cy="6857999"/>
          </a:xfrm>
          <a:prstGeom prst="rect">
            <a:avLst/>
          </a:prstGeom>
        </p:spPr>
      </p:pic>
      <p:cxnSp>
        <p:nvCxnSpPr>
          <p:cNvPr id="24" name="Łącznik prosty 23">
            <a:extLst>
              <a:ext uri="{FF2B5EF4-FFF2-40B4-BE49-F238E27FC236}">
                <a16:creationId xmlns:a16="http://schemas.microsoft.com/office/drawing/2014/main" id="{E7A7CD63-7EC3-44F3-95D0-595C4019F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27754" y="4498925"/>
            <a:ext cx="5636107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37378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575F24-FEC4-47C9-B247-C125D40FC3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03623E7-BC9D-AC61-1474-6DD42AFF8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/>
              <a:t>Interpretowalność</a:t>
            </a:r>
          </a:p>
        </p:txBody>
      </p:sp>
      <p:pic>
        <p:nvPicPr>
          <p:cNvPr id="9" name="Symbol zastępczy zawartości 8" descr="Obraz zawierający ziemniak&#10;&#10;Zawartość wygenerowana przez sztuczną inteligencję może być niepoprawna.">
            <a:extLst>
              <a:ext uri="{FF2B5EF4-FFF2-40B4-BE49-F238E27FC236}">
                <a16:creationId xmlns:a16="http://schemas.microsoft.com/office/drawing/2014/main" id="{8AA22810-13F3-F760-218C-5BB92B2825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762775" y="3227555"/>
            <a:ext cx="4573531" cy="2572611"/>
          </a:xfrm>
        </p:spPr>
      </p:pic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CCDF2DDB-70DE-5645-D311-5C00EEF49A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DA37154A-9283-472F-9D32-E032250E224B}" type="datetime1">
              <a:rPr lang="pl-PL" smtClean="0"/>
              <a:t>04.05.2025</a:t>
            </a:fld>
            <a:endParaRPr lang="en-US" dirty="0"/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836C9724-C160-6740-75C2-4674EFF15E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561" y="1618129"/>
            <a:ext cx="3845658" cy="4703582"/>
          </a:xfrm>
          <a:prstGeom prst="rect">
            <a:avLst/>
          </a:prstGeom>
        </p:spPr>
      </p:pic>
      <p:sp>
        <p:nvSpPr>
          <p:cNvPr id="11" name="Symbol zastępczy zawartości 10">
            <a:extLst>
              <a:ext uri="{FF2B5EF4-FFF2-40B4-BE49-F238E27FC236}">
                <a16:creationId xmlns:a16="http://schemas.microsoft.com/office/drawing/2014/main" id="{96B4C3B2-8216-2098-ED10-40D2218291A9}"/>
              </a:ext>
            </a:extLst>
          </p:cNvPr>
          <p:cNvSpPr txBox="1">
            <a:spLocks/>
          </p:cNvSpPr>
          <p:nvPr/>
        </p:nvSpPr>
        <p:spPr>
          <a:xfrm>
            <a:off x="5383306" y="1985682"/>
            <a:ext cx="4751294" cy="3814484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l-PL" dirty="0"/>
              <a:t>Fasolka powinna według modelu: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pl-PL" dirty="0"/>
              <a:t>Być bardzo jasne (pozytywny wpływ wysokich wartości w </a:t>
            </a:r>
            <a:r>
              <a:rPr lang="pl-PL" dirty="0" err="1"/>
              <a:t>binach</a:t>
            </a:r>
            <a:r>
              <a:rPr lang="pl-PL" dirty="0"/>
              <a:t> 3-4 dla każdego koloru)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pl-PL" dirty="0"/>
              <a:t>Mieć bardzo mało ciemnych elementów (negatywny wpływ niskich wartości </a:t>
            </a:r>
            <a:r>
              <a:rPr lang="pl-PL" dirty="0" err="1"/>
              <a:t>binów</a:t>
            </a:r>
            <a:r>
              <a:rPr lang="pl-PL" dirty="0"/>
              <a:t> 0-1)</a:t>
            </a:r>
          </a:p>
        </p:txBody>
      </p:sp>
    </p:spTree>
    <p:extLst>
      <p:ext uri="{BB962C8B-B14F-4D97-AF65-F5344CB8AC3E}">
        <p14:creationId xmlns:p14="http://schemas.microsoft.com/office/powerpoint/2010/main" val="18453933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F834EB-89B7-E826-3ECB-330CE94E97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0AD83C9-2702-B56E-3B62-3734EAD4B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/>
              <a:t>Interpretowalność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BD09E26E-3782-7A5E-0D2C-05906DB3ED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DA37154A-9283-472F-9D32-E032250E224B}" type="datetime1">
              <a:rPr lang="pl-PL" smtClean="0"/>
              <a:t>04.05.2025</a:t>
            </a:fld>
            <a:endParaRPr lang="en-US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8786779B-AAF0-8348-185C-643D8ECBB4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783" y="1622612"/>
            <a:ext cx="3840768" cy="4666131"/>
          </a:xfrm>
          <a:prstGeom prst="rect">
            <a:avLst/>
          </a:prstGeom>
        </p:spPr>
      </p:pic>
      <p:pic>
        <p:nvPicPr>
          <p:cNvPr id="8" name="Obraz 7" descr="Obraz zawierający owoce, jabłko, Naturalne jedzenie, jedzenie&#10;&#10;Zawartość wygenerowana przez sztuczną inteligencję może być niepoprawna.">
            <a:extLst>
              <a:ext uri="{FF2B5EF4-FFF2-40B4-BE49-F238E27FC236}">
                <a16:creationId xmlns:a16="http://schemas.microsoft.com/office/drawing/2014/main" id="{24682632-A07C-6663-37C5-9544759F5F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7489" y="3222042"/>
            <a:ext cx="4627687" cy="2603074"/>
          </a:xfrm>
          <a:prstGeom prst="rect">
            <a:avLst/>
          </a:prstGeom>
        </p:spPr>
      </p:pic>
      <p:sp>
        <p:nvSpPr>
          <p:cNvPr id="11" name="Symbol zastępczy zawartości 10">
            <a:extLst>
              <a:ext uri="{FF2B5EF4-FFF2-40B4-BE49-F238E27FC236}">
                <a16:creationId xmlns:a16="http://schemas.microsoft.com/office/drawing/2014/main" id="{E13B4507-C53D-5D7B-8E00-6DFBEC86F9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3306" y="1985682"/>
            <a:ext cx="4634753" cy="3814484"/>
          </a:xfrm>
        </p:spPr>
        <p:txBody>
          <a:bodyPr/>
          <a:lstStyle/>
          <a:p>
            <a:pPr algn="just"/>
            <a:r>
              <a:rPr lang="pl-PL" dirty="0"/>
              <a:t>Fasolka powinna według modelu: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pl-PL" dirty="0"/>
              <a:t> nie być zielona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pl-PL" dirty="0"/>
              <a:t>Być czerwona lub w kolorze powstającym z czerwieni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pl-PL" dirty="0"/>
              <a:t>Nie być niebieska </a:t>
            </a:r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2485456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52290B-8FC3-1272-1B87-2DC3824E52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Symbol zastępczy zawartości 27">
            <a:extLst>
              <a:ext uri="{FF2B5EF4-FFF2-40B4-BE49-F238E27FC236}">
                <a16:creationId xmlns:a16="http://schemas.microsoft.com/office/drawing/2014/main" id="{5AF3FAC4-C2C4-58DF-1F40-AA2E08148C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03"/>
          <a:stretch/>
        </p:blipFill>
        <p:spPr>
          <a:xfrm rot="10800000">
            <a:off x="6493484" y="2815091"/>
            <a:ext cx="5344410" cy="3507974"/>
          </a:xfrm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81750047-614E-8B96-B2BB-C2B492B03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/>
              <a:t>Interpretowalność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A3BAE082-5BEF-096D-DAFD-00ED295323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DA37154A-9283-472F-9D32-E032250E224B}" type="datetime1">
              <a:rPr lang="pl-PL" smtClean="0"/>
              <a:t>04.05.2025</a:t>
            </a:fld>
            <a:endParaRPr lang="en-US" dirty="0"/>
          </a:p>
        </p:txBody>
      </p:sp>
      <p:sp>
        <p:nvSpPr>
          <p:cNvPr id="12" name="Symbol zastępczy zawartości 10">
            <a:extLst>
              <a:ext uri="{FF2B5EF4-FFF2-40B4-BE49-F238E27FC236}">
                <a16:creationId xmlns:a16="http://schemas.microsoft.com/office/drawing/2014/main" id="{26FE102B-FA42-2A9E-D27C-66802538F0BC}"/>
              </a:ext>
            </a:extLst>
          </p:cNvPr>
          <p:cNvSpPr txBox="1">
            <a:spLocks/>
          </p:cNvSpPr>
          <p:nvPr/>
        </p:nvSpPr>
        <p:spPr>
          <a:xfrm>
            <a:off x="5383306" y="1985682"/>
            <a:ext cx="4634753" cy="3814484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dirty="0"/>
              <a:t>Fasolka powinna według modelu: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l-PL" dirty="0"/>
              <a:t>Być czerwona lub zawierać czerwień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l-PL" dirty="0"/>
              <a:t>Być niebieska lub zawierać niebieski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l-PL" dirty="0"/>
              <a:t>Nie być zbyt jasna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l-PL" dirty="0"/>
              <a:t>Nie być całkowicie ciemna</a:t>
            </a:r>
          </a:p>
        </p:txBody>
      </p:sp>
      <p:pic>
        <p:nvPicPr>
          <p:cNvPr id="30" name="Obraz 29">
            <a:extLst>
              <a:ext uri="{FF2B5EF4-FFF2-40B4-BE49-F238E27FC236}">
                <a16:creationId xmlns:a16="http://schemas.microsoft.com/office/drawing/2014/main" id="{5F761E82-AB1E-E72F-8FDD-355BBA2F60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106" y="1658471"/>
            <a:ext cx="3911750" cy="4730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9184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244049-846B-D5BF-4FFA-99727D236F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545C53A-75B2-09E7-B436-05E92F6D56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/>
              <a:t>Interpretowalność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5FD10002-614F-9517-82EA-94DF1E8ACC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DA37154A-9283-472F-9D32-E032250E224B}" type="datetime1">
              <a:rPr lang="pl-PL" smtClean="0"/>
              <a:t>04.05.2025</a:t>
            </a:fld>
            <a:endParaRPr lang="en-US" dirty="0"/>
          </a:p>
        </p:txBody>
      </p:sp>
      <p:sp>
        <p:nvSpPr>
          <p:cNvPr id="5" name="Symbol zastępczy zawartości 4">
            <a:extLst>
              <a:ext uri="{FF2B5EF4-FFF2-40B4-BE49-F238E27FC236}">
                <a16:creationId xmlns:a16="http://schemas.microsoft.com/office/drawing/2014/main" id="{FE135C01-57A0-5D4F-7385-48F9654257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070847"/>
            <a:ext cx="4998720" cy="3798245"/>
          </a:xfrm>
        </p:spPr>
        <p:txBody>
          <a:bodyPr/>
          <a:lstStyle/>
          <a:p>
            <a:pPr algn="just"/>
            <a:r>
              <a:rPr lang="pl-PL" dirty="0"/>
              <a:t>Dokładniejsze wyjaśnienie jakim wartościom w formacie </a:t>
            </a:r>
            <a:r>
              <a:rPr lang="pl-PL" dirty="0" err="1"/>
              <a:t>rgb</a:t>
            </a:r>
            <a:r>
              <a:rPr lang="pl-PL" dirty="0"/>
              <a:t> odpowiadają barwy poszczególnych fasoli hiacyntów jest mało intuicyjne, ale model jest logicznie interpretowalny.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4185BEE7-97BF-21D2-AEF4-BFB042AD10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9390" y="1979142"/>
            <a:ext cx="5283138" cy="4322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7762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D3C6FF90-A561-807A-456C-708D6919E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/>
              <a:t>CEL BIZNESOWY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BD60CD6-34B9-24B0-F599-2CFD09AE1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023673"/>
            <a:ext cx="10058400" cy="3845420"/>
          </a:xfrm>
        </p:spPr>
        <p:txBody>
          <a:bodyPr>
            <a:normAutofit/>
          </a:bodyPr>
          <a:lstStyle/>
          <a:p>
            <a:pPr algn="just">
              <a:buNone/>
            </a:pPr>
            <a:r>
              <a:rPr lang="pl-PL" b="0" i="0" dirty="0">
                <a:effectLst/>
                <a:latin typeface="system-ui"/>
              </a:rPr>
              <a:t>  Celem biznesowym było stworzenie i wdrożenie modelu rozpoznawania odmian hiacyntowej fasoli na podstawie obrazów, który umożliwi automatyczną klasyfikację różnych gatunków. Taki system może znaleźć zastosowanie w:</a:t>
            </a:r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pl-PL" sz="1900" b="0" i="0" dirty="0">
                <a:effectLst/>
                <a:latin typeface="system-ui"/>
              </a:rPr>
              <a:t>Rolnictwie i przemyśle spożywczym – automatyzacja procesu sortowania fasoli, poprawa efektywności produkcji i kontroli jakości.</a:t>
            </a:r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pl-PL" sz="1900" b="0" i="0" dirty="0">
                <a:effectLst/>
                <a:latin typeface="system-ui"/>
              </a:rPr>
              <a:t>Handlu i dystrybucji – szybka identyfikacja odmian fasoli w magazynach i punktach sprzedaży, co może usprawnić zarządzanie zapasami.</a:t>
            </a:r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pl-PL" sz="1900" b="0" i="0" dirty="0">
                <a:effectLst/>
                <a:latin typeface="system-ui"/>
              </a:rPr>
              <a:t>Badaniach i rozwoju – wsparcie dla naukowców i hodowców w analizie i selekcji fasoli</a:t>
            </a:r>
            <a:endParaRPr lang="pl-PL" sz="1900" dirty="0"/>
          </a:p>
        </p:txBody>
      </p:sp>
    </p:spTree>
    <p:extLst>
      <p:ext uri="{BB962C8B-B14F-4D97-AF65-F5344CB8AC3E}">
        <p14:creationId xmlns:p14="http://schemas.microsoft.com/office/powerpoint/2010/main" val="12542816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4646A6-0856-1606-D5C0-8675083F8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/>
              <a:t>OPIS DATASETU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E1BE8D54-3E4E-B90D-82F3-67061015EB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pl-PL" dirty="0"/>
              <a:t>  12 gatunków hiacyntu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l-PL" dirty="0"/>
              <a:t>  80 zdjęć nasion każdego gatunku</a:t>
            </a:r>
          </a:p>
          <a:p>
            <a:pPr>
              <a:buFont typeface="Wingdings" panose="05000000000000000000" pitchFamily="2" charset="2"/>
              <a:buChar char="§"/>
            </a:pPr>
            <a:endParaRPr lang="pl-PL" dirty="0"/>
          </a:p>
        </p:txBody>
      </p:sp>
      <p:pic>
        <p:nvPicPr>
          <p:cNvPr id="6" name="Obraz 5" descr="Obraz zawierający jedzenie, jabłko&#10;&#10;Zawartość wygenerowana przez sztuczną inteligencję może być niepoprawna.">
            <a:extLst>
              <a:ext uri="{FF2B5EF4-FFF2-40B4-BE49-F238E27FC236}">
                <a16:creationId xmlns:a16="http://schemas.microsoft.com/office/drawing/2014/main" id="{30F607AE-5E0E-67A7-1E2D-CFD3A927A1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0779" y="3429000"/>
            <a:ext cx="3632616" cy="2043347"/>
          </a:xfrm>
          <a:prstGeom prst="rect">
            <a:avLst/>
          </a:prstGeom>
        </p:spPr>
      </p:pic>
      <p:pic>
        <p:nvPicPr>
          <p:cNvPr id="10" name="Obraz 9" descr="Obraz zawierający jabłko&#10;&#10;Zawartość wygenerowana przez sztuczną inteligencję może być niepoprawna.">
            <a:extLst>
              <a:ext uri="{FF2B5EF4-FFF2-40B4-BE49-F238E27FC236}">
                <a16:creationId xmlns:a16="http://schemas.microsoft.com/office/drawing/2014/main" id="{23DEF77A-1A78-6160-5C10-51354D1EAC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3248" y="3711250"/>
            <a:ext cx="3738674" cy="2492449"/>
          </a:xfrm>
          <a:prstGeom prst="rect">
            <a:avLst/>
          </a:prstGeom>
        </p:spPr>
      </p:pic>
      <p:pic>
        <p:nvPicPr>
          <p:cNvPr id="12" name="Obraz 11">
            <a:extLst>
              <a:ext uri="{FF2B5EF4-FFF2-40B4-BE49-F238E27FC236}">
                <a16:creationId xmlns:a16="http://schemas.microsoft.com/office/drawing/2014/main" id="{AA8040FD-CAE8-7217-18FF-28FA0ECF08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565" y="3711250"/>
            <a:ext cx="3522691" cy="2348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8338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A774CE0-7CBB-9EF4-DD2F-BFF1908B50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pl-PL" dirty="0"/>
              <a:t>AUGMENTACJA</a:t>
            </a:r>
            <a:br>
              <a:rPr lang="pl-PL" dirty="0"/>
            </a:br>
            <a:r>
              <a:rPr lang="pl-PL" dirty="0"/>
              <a:t> BADANIE I CZYSZCZENIE DANYCH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BB523252-33DA-2A98-866D-A19FAF0A24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4998720" cy="3760891"/>
          </a:xfrm>
        </p:spPr>
        <p:txBody>
          <a:bodyPr/>
          <a:lstStyle/>
          <a:p>
            <a:pPr algn="just">
              <a:buFont typeface="Wingdings" panose="05000000000000000000" pitchFamily="2" charset="2"/>
              <a:buChar char="§"/>
            </a:pPr>
            <a:r>
              <a:rPr lang="pl-PL" dirty="0"/>
              <a:t> Poprawny wybór niezależnych zdjęć do dalszego podziału</a:t>
            </a:r>
          </a:p>
          <a:p>
            <a:pPr algn="just">
              <a:buFont typeface="Wingdings" panose="05000000000000000000" pitchFamily="2" charset="2"/>
              <a:buChar char="§"/>
            </a:pPr>
            <a:r>
              <a:rPr lang="pl-PL" dirty="0"/>
              <a:t>Obroty, symetrie, ucięcia zdjęć</a:t>
            </a:r>
          </a:p>
          <a:p>
            <a:pPr algn="just">
              <a:buFont typeface="Wingdings" panose="05000000000000000000" pitchFamily="2" charset="2"/>
              <a:buChar char="§"/>
            </a:pPr>
            <a:r>
              <a:rPr lang="pl-PL" dirty="0"/>
              <a:t>Usunięcie duplikatów</a:t>
            </a:r>
          </a:p>
          <a:p>
            <a:pPr algn="just">
              <a:buFont typeface="Wingdings" panose="05000000000000000000" pitchFamily="2" charset="2"/>
              <a:buChar char="§"/>
            </a:pPr>
            <a:r>
              <a:rPr lang="pl-PL" dirty="0"/>
              <a:t> Zapoznanie się z rozmiarami zdjęć</a:t>
            </a:r>
          </a:p>
          <a:p>
            <a:pPr algn="just">
              <a:buFont typeface="Wingdings" panose="05000000000000000000" pitchFamily="2" charset="2"/>
              <a:buChar char="§"/>
            </a:pPr>
            <a:r>
              <a:rPr lang="pl-PL" dirty="0"/>
              <a:t> Sprawdzenie czy obrazki są uszkodzone</a:t>
            </a:r>
          </a:p>
          <a:p>
            <a:pPr algn="just">
              <a:buFont typeface="Wingdings" panose="05000000000000000000" pitchFamily="2" charset="2"/>
              <a:buChar char="§"/>
            </a:pPr>
            <a:r>
              <a:rPr lang="pl-PL" dirty="0"/>
              <a:t> Podgląd losowych fasolek</a:t>
            </a:r>
          </a:p>
          <a:p>
            <a:pPr algn="just">
              <a:buFont typeface="Wingdings" panose="05000000000000000000" pitchFamily="2" charset="2"/>
              <a:buChar char="§"/>
            </a:pPr>
            <a:r>
              <a:rPr lang="pl-PL" dirty="0"/>
              <a:t> Ujednolicenie rozmiaru</a:t>
            </a:r>
          </a:p>
        </p:txBody>
      </p:sp>
      <p:pic>
        <p:nvPicPr>
          <p:cNvPr id="6" name="Obraz 5" descr="Obraz zawierający tekst, ubrania, plakat, design&#10;&#10;Zawartość wygenerowana przez sztuczną inteligencję może być niepoprawna.">
            <a:extLst>
              <a:ext uri="{FF2B5EF4-FFF2-40B4-BE49-F238E27FC236}">
                <a16:creationId xmlns:a16="http://schemas.microsoft.com/office/drawing/2014/main" id="{19316230-EFD5-720C-D73A-57D0077E4E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241479"/>
            <a:ext cx="5641336" cy="3760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7199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206C2A4-71B1-0745-0432-4EA2F6B669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1097" y="343261"/>
            <a:ext cx="10058400" cy="1450757"/>
          </a:xfrm>
        </p:spPr>
        <p:txBody>
          <a:bodyPr/>
          <a:lstStyle/>
          <a:p>
            <a:pPr algn="ctr"/>
            <a:r>
              <a:rPr lang="pl-PL" dirty="0"/>
              <a:t>INŻYNIERIA CECH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1C3E7A02-18CA-B013-8B55-A909E80902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1" y="2108201"/>
            <a:ext cx="6547704" cy="3760891"/>
          </a:xfrm>
        </p:spPr>
        <p:txBody>
          <a:bodyPr/>
          <a:lstStyle/>
          <a:p>
            <a:pPr algn="just">
              <a:buFont typeface="Wingdings" panose="05000000000000000000" pitchFamily="2" charset="2"/>
              <a:buChar char="§"/>
            </a:pPr>
            <a:r>
              <a:rPr lang="pl-PL" dirty="0"/>
              <a:t> Stworzenie ramki danych z zapisanym gatunkiem, nazwą pliku i ścieżką</a:t>
            </a:r>
          </a:p>
          <a:p>
            <a:pPr algn="just">
              <a:buFont typeface="Wingdings" panose="05000000000000000000" pitchFamily="2" charset="2"/>
              <a:buChar char="§"/>
            </a:pPr>
            <a:r>
              <a:rPr lang="pl-PL" dirty="0"/>
              <a:t> Badanie jasności i kontrastu</a:t>
            </a:r>
          </a:p>
          <a:p>
            <a:pPr algn="just">
              <a:buFont typeface="Wingdings" panose="05000000000000000000" pitchFamily="2" charset="2"/>
              <a:buChar char="§"/>
            </a:pPr>
            <a:r>
              <a:rPr lang="pl-PL" dirty="0"/>
              <a:t> Badanie rozkładu RGB</a:t>
            </a:r>
          </a:p>
          <a:p>
            <a:pPr algn="just">
              <a:buFont typeface="Wingdings" panose="05000000000000000000" pitchFamily="2" charset="2"/>
              <a:buChar char="§"/>
            </a:pPr>
            <a:r>
              <a:rPr lang="pl-PL" b="0" i="0" dirty="0">
                <a:effectLst/>
              </a:rPr>
              <a:t>Badanie </a:t>
            </a:r>
            <a:r>
              <a:rPr lang="pl-PL" b="0" i="0" dirty="0" err="1">
                <a:effectLst/>
              </a:rPr>
              <a:t>valid_pixels_ratio</a:t>
            </a:r>
            <a:r>
              <a:rPr lang="pl-PL" b="0" i="0" dirty="0">
                <a:effectLst/>
              </a:rPr>
              <a:t> - stosunek kolorowych pikseli do całości</a:t>
            </a:r>
          </a:p>
          <a:p>
            <a:pPr algn="just">
              <a:buFont typeface="Wingdings" panose="05000000000000000000" pitchFamily="2" charset="2"/>
              <a:buChar char="§"/>
            </a:pPr>
            <a:r>
              <a:rPr lang="pl-PL" b="0" i="0" dirty="0">
                <a:effectLst/>
              </a:rPr>
              <a:t> Dodanie do ramki danych wyliczonych wartości</a:t>
            </a:r>
          </a:p>
          <a:p>
            <a:pPr>
              <a:buFont typeface="Wingdings" panose="05000000000000000000" pitchFamily="2" charset="2"/>
              <a:buChar char="§"/>
            </a:pPr>
            <a:endParaRPr lang="pl-PL" dirty="0"/>
          </a:p>
          <a:p>
            <a:pPr>
              <a:buFont typeface="Wingdings" panose="05000000000000000000" pitchFamily="2" charset="2"/>
              <a:buChar char="§"/>
            </a:pPr>
            <a:endParaRPr lang="pl-PL" dirty="0"/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B9791C6B-520F-B270-65D9-89CFE011E4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DA37154A-9283-472F-9D32-E032250E224B}" type="datetime1">
              <a:rPr lang="pl-PL" smtClean="0"/>
              <a:t>04.05.2025</a:t>
            </a:fld>
            <a:endParaRPr lang="en-US" dirty="0"/>
          </a:p>
        </p:txBody>
      </p:sp>
      <p:pic>
        <p:nvPicPr>
          <p:cNvPr id="6" name="Obraz 5" descr="Obraz zawierający tekst, ubrania, człowiek, osoba&#10;&#10;Zawartość wygenerowana przez sztuczną inteligencję może być niepoprawna.">
            <a:extLst>
              <a:ext uri="{FF2B5EF4-FFF2-40B4-BE49-F238E27FC236}">
                <a16:creationId xmlns:a16="http://schemas.microsoft.com/office/drawing/2014/main" id="{7CE18F93-4FAC-CABB-2053-4C1F06BA2C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5975" y="2736567"/>
            <a:ext cx="4455422" cy="2970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6730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B52889A-8C39-C658-ED8D-31AA1714B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/>
              <a:t>SIECI NEURONOWE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C88BAF90-B4BC-4D90-4F19-3D76A70E83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pl-PL" dirty="0"/>
              <a:t> </a:t>
            </a:r>
            <a:r>
              <a:rPr lang="pl-PL" b="0" dirty="0" err="1">
                <a:solidFill>
                  <a:srgbClr val="202122"/>
                </a:solidFill>
                <a:effectLst/>
              </a:rPr>
              <a:t>Multilayer</a:t>
            </a:r>
            <a:r>
              <a:rPr lang="pl-PL" b="0" dirty="0">
                <a:solidFill>
                  <a:srgbClr val="202122"/>
                </a:solidFill>
                <a:effectLst/>
              </a:rPr>
              <a:t> Perceptron – Średnie wyniki(70-95%)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l-PL" i="0" dirty="0">
                <a:solidFill>
                  <a:srgbClr val="202122"/>
                </a:solidFill>
                <a:effectLst/>
              </a:rPr>
              <a:t> </a:t>
            </a:r>
            <a:r>
              <a:rPr lang="pl-PL" i="0" dirty="0" err="1">
                <a:solidFill>
                  <a:srgbClr val="202122"/>
                </a:solidFill>
                <a:effectLst/>
              </a:rPr>
              <a:t>Convolutional</a:t>
            </a:r>
            <a:r>
              <a:rPr lang="pl-PL" i="0" dirty="0">
                <a:solidFill>
                  <a:srgbClr val="202122"/>
                </a:solidFill>
                <a:effectLst/>
              </a:rPr>
              <a:t> </a:t>
            </a:r>
            <a:r>
              <a:rPr lang="pl-PL" i="0" dirty="0" err="1">
                <a:solidFill>
                  <a:srgbClr val="202122"/>
                </a:solidFill>
                <a:effectLst/>
              </a:rPr>
              <a:t>Neural</a:t>
            </a:r>
            <a:r>
              <a:rPr lang="pl-PL" i="0" dirty="0">
                <a:solidFill>
                  <a:srgbClr val="202122"/>
                </a:solidFill>
                <a:effectLst/>
              </a:rPr>
              <a:t> Network – Słabe wyniki(60-82%)</a:t>
            </a:r>
            <a:endParaRPr lang="pl-PL" dirty="0"/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FA0E2505-2F75-8134-BF3E-44A6463AD5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endParaRPr lang="en-US" dirty="0"/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ACFCF13A-B2FE-F88E-C980-770608E4D2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2314" y="3176978"/>
            <a:ext cx="4645825" cy="3062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2305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8E41CD7-7A7C-3896-0460-E14599C46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/>
              <a:t>MODEL UCZENIA MASZYNOWEGO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6FA5FBC7-22A3-978B-8467-0B6921AB37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5173532" cy="3760891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kumimoji="0" lang="pl-PL" altLang="pl-PL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var(--jp-code-font-family)"/>
              </a:rPr>
              <a:t>VotingClassifier</a:t>
            </a:r>
            <a:endParaRPr kumimoji="0" lang="pl-PL" altLang="pl-PL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ar(--jp-code-font-family)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kumimoji="0" lang="pl-PL" altLang="pl-PL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ar(--jp-code-font-family)"/>
              </a:rPr>
              <a:t>'</a:t>
            </a:r>
            <a:r>
              <a:rPr kumimoji="0" lang="pl-PL" altLang="pl-PL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var(--jp-code-font-family)"/>
              </a:rPr>
              <a:t>DecisionTree</a:t>
            </a:r>
            <a:r>
              <a:rPr kumimoji="0" lang="pl-PL" altLang="pl-PL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ar(--jp-code-font-family)"/>
              </a:rPr>
              <a:t>', </a:t>
            </a:r>
            <a:r>
              <a:rPr kumimoji="0" lang="pl-PL" altLang="pl-PL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var(--jp-code-font-family)"/>
              </a:rPr>
              <a:t>DecisionTreeClassifier</a:t>
            </a:r>
            <a:endParaRPr kumimoji="0" lang="pl-PL" altLang="pl-P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ar(--jp-code-font-family)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kumimoji="0" lang="pl-PL" altLang="pl-PL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ar(--jp-code-font-family)"/>
              </a:rPr>
              <a:t> 'KNN', </a:t>
            </a:r>
            <a:r>
              <a:rPr kumimoji="0" lang="pl-PL" altLang="pl-PL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var(--jp-code-font-family)"/>
              </a:rPr>
              <a:t>KNeighborsClassifier</a:t>
            </a:r>
            <a:endParaRPr kumimoji="0" lang="pl-PL" altLang="pl-P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ar(--jp-code-font-family)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kumimoji="0" lang="pl-PL" altLang="pl-PL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ar(--jp-code-font-family)"/>
              </a:rPr>
              <a:t>'LR', </a:t>
            </a:r>
            <a:r>
              <a:rPr kumimoji="0" lang="pl-PL" altLang="pl-PL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var(--jp-code-font-family)"/>
              </a:rPr>
              <a:t>LogisticRegression</a:t>
            </a:r>
            <a:endParaRPr kumimoji="0" lang="pl-PL" altLang="pl-P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ar(--jp-code-font-family)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kumimoji="0" lang="pl-PL" altLang="pl-PL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ar(--jp-code-font-family)"/>
              </a:rPr>
              <a:t>wagi=[0.1, 0.2, 0.7000000]</a:t>
            </a:r>
            <a:endParaRPr lang="pl-PL" dirty="0"/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871E08A1-1A38-B08B-395B-07B9115FE9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DA37154A-9283-472F-9D32-E032250E224B}" type="datetime1">
              <a:rPr lang="pl-PL" smtClean="0"/>
              <a:t>04.05.2025</a:t>
            </a:fld>
            <a:endParaRPr lang="en-US" dirty="0"/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E021F71A-EC9C-29C5-154C-44E69666CF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929211"/>
            <a:ext cx="5997460" cy="3939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4819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C7ED483-824F-2BA3-E10B-EEA52A953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839755"/>
            <a:ext cx="10058400" cy="1576874"/>
          </a:xfrm>
        </p:spPr>
        <p:txBody>
          <a:bodyPr>
            <a:normAutofit/>
          </a:bodyPr>
          <a:lstStyle/>
          <a:p>
            <a:pPr algn="ctr"/>
            <a:r>
              <a:rPr lang="pl-PL" dirty="0"/>
              <a:t> MODEL</a:t>
            </a:r>
            <a:br>
              <a:rPr lang="pl-PL" b="0" i="0" dirty="0">
                <a:effectLst/>
                <a:latin typeface="system-ui"/>
              </a:rPr>
            </a:b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993DC3A3-4EF6-647A-9BE0-83FA723DD9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pl-PL" dirty="0"/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B81AA486-9352-E665-7EFA-18247F6075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DA37154A-9283-472F-9D32-E032250E224B}" type="datetime1">
              <a:rPr lang="pl-PL" smtClean="0"/>
              <a:t>04.05.2025</a:t>
            </a:fld>
            <a:endParaRPr lang="en-US" dirty="0"/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7D363BA3-B112-1DDF-183F-9CC59A4CA1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2052524"/>
            <a:ext cx="4854814" cy="4121090"/>
          </a:xfrm>
          <a:prstGeom prst="rect">
            <a:avLst/>
          </a:prstGeom>
        </p:spPr>
      </p:pic>
      <p:pic>
        <p:nvPicPr>
          <p:cNvPr id="8" name="Obraz 7">
            <a:extLst>
              <a:ext uri="{FF2B5EF4-FFF2-40B4-BE49-F238E27FC236}">
                <a16:creationId xmlns:a16="http://schemas.microsoft.com/office/drawing/2014/main" id="{7ED20A27-133D-F297-C2FB-6350204C46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8216" y="1631786"/>
            <a:ext cx="4364196" cy="4702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6857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Obraz 13">
            <a:extLst>
              <a:ext uri="{FF2B5EF4-FFF2-40B4-BE49-F238E27FC236}">
                <a16:creationId xmlns:a16="http://schemas.microsoft.com/office/drawing/2014/main" id="{A06D6A34-DD97-2CCC-DE78-15B5EB8E16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6971" y="3474966"/>
            <a:ext cx="3661074" cy="2394126"/>
          </a:xfrm>
          <a:prstGeom prst="rect">
            <a:avLst/>
          </a:prstGeom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52067F8B-4359-516C-414E-E3B4A56B8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/>
              <a:t>SKĄD BŁĘDY?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B484D54-2F6C-F584-3834-8D5DB4C32C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Oto przykłady fasolek trzech różnych gatunków.</a:t>
            </a:r>
          </a:p>
          <a:p>
            <a:r>
              <a:rPr lang="pl-PL" dirty="0"/>
              <a:t>Dla człowieka jedynie ze zdjęcia są one praktycznie nierozróżnialne.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73B6C405-0EF8-078A-9115-A00FD8BF84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DA37154A-9283-472F-9D32-E032250E224B}" type="datetime1">
              <a:rPr lang="pl-PL" smtClean="0"/>
              <a:t>04.05.2025</a:t>
            </a:fld>
            <a:endParaRPr lang="en-US" dirty="0"/>
          </a:p>
        </p:txBody>
      </p:sp>
      <p:pic>
        <p:nvPicPr>
          <p:cNvPr id="8" name="Obraz 7">
            <a:extLst>
              <a:ext uri="{FF2B5EF4-FFF2-40B4-BE49-F238E27FC236}">
                <a16:creationId xmlns:a16="http://schemas.microsoft.com/office/drawing/2014/main" id="{E7F90987-346F-593B-584A-8EC0377BB7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8426" y="2007700"/>
            <a:ext cx="3357594" cy="2127778"/>
          </a:xfrm>
          <a:prstGeom prst="rect">
            <a:avLst/>
          </a:prstGeom>
        </p:spPr>
      </p:pic>
      <p:pic>
        <p:nvPicPr>
          <p:cNvPr id="10" name="Obraz 9">
            <a:extLst>
              <a:ext uri="{FF2B5EF4-FFF2-40B4-BE49-F238E27FC236}">
                <a16:creationId xmlns:a16="http://schemas.microsoft.com/office/drawing/2014/main" id="{FE2EC3CE-3D0F-2569-B3FA-F63947FA9C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6641" y="3429000"/>
            <a:ext cx="3404171" cy="2842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708732"/>
      </p:ext>
    </p:extLst>
  </p:cSld>
  <p:clrMapOvr>
    <a:masterClrMapping/>
  </p:clrMapOvr>
</p:sld>
</file>

<file path=ppt/theme/theme1.xml><?xml version="1.0" encoding="utf-8"?>
<a:theme xmlns:a="http://schemas.openxmlformats.org/drawingml/2006/main" name="1_RetrospectVTI">
  <a:themeElements>
    <a:clrScheme name="Custom 37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9BA8B7"/>
      </a:accent1>
      <a:accent2>
        <a:srgbClr val="E6A02E"/>
      </a:accent2>
      <a:accent3>
        <a:srgbClr val="BF6A3B"/>
      </a:accent3>
      <a:accent4>
        <a:srgbClr val="92987A"/>
      </a:accent4>
      <a:accent5>
        <a:srgbClr val="857659"/>
      </a:accent5>
      <a:accent6>
        <a:srgbClr val="A0988C"/>
      </a:accent6>
      <a:hlink>
        <a:srgbClr val="00B0F0"/>
      </a:hlink>
      <a:folHlink>
        <a:srgbClr val="738F97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1798950_TF56160789" id="{322F98B7-A80C-4988-AFAA-78CFE7AA476F}" vid="{F3BB283F-3ABA-4679-A0D8-972A395C2975}"/>
    </a:ext>
  </a:extLst>
</a:theme>
</file>

<file path=ppt/theme/theme2.xml><?xml version="1.0" encoding="utf-8"?>
<a:theme xmlns:a="http://schemas.openxmlformats.org/drawingml/2006/main" name="Motyw pakietu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Motyw pakietu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2c3ea7ce-d3f9-41eb-a76a-15928fbed160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78B2F34F565154488D5A43D22180E7D5" ma:contentTypeVersion="13" ma:contentTypeDescription="Utwórz nowy dokument." ma:contentTypeScope="" ma:versionID="7cf249424694a3f9bd8632d09ed8b6d2">
  <xsd:schema xmlns:xsd="http://www.w3.org/2001/XMLSchema" xmlns:xs="http://www.w3.org/2001/XMLSchema" xmlns:p="http://schemas.microsoft.com/office/2006/metadata/properties" xmlns:ns3="2c3ea7ce-d3f9-41eb-a76a-15928fbed160" xmlns:ns4="80fa4689-957b-4c5b-a7a9-f26056c94b81" targetNamespace="http://schemas.microsoft.com/office/2006/metadata/properties" ma:root="true" ma:fieldsID="640909da8db04e811cc813add62edad6" ns3:_="" ns4:_="">
    <xsd:import namespace="2c3ea7ce-d3f9-41eb-a76a-15928fbed160"/>
    <xsd:import namespace="80fa4689-957b-4c5b-a7a9-f26056c94b81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SearchProperties" minOccurs="0"/>
                <xsd:element ref="ns3:MediaServiceDateTaken" minOccurs="0"/>
                <xsd:element ref="ns3:MediaServiceSystemTag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c3ea7ce-d3f9-41eb-a76a-15928fbed16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_activity" ma:index="11" nillable="true" ma:displayName="_activity" ma:hidden="true" ma:internalName="_activity">
      <xsd:simpleType>
        <xsd:restriction base="dms:Note"/>
      </xsd:simpleType>
    </xsd:element>
    <xsd:element name="MediaServiceSearchProperties" ma:index="15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6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SystemTags" ma:index="17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0fa4689-957b-4c5b-a7a9-f26056c94b81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Udostępniani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Udostępnione dla — szczegóły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krót wskazówki dotyczącej udostępniania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 zawartości"/>
        <xsd:element ref="dc:title" minOccurs="0" maxOccurs="1" ma:index="4" ma:displayName="Tytuł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45425BC-E443-40E2-9B73-1CD23F2BA083}">
  <ds:schemaRefs>
    <ds:schemaRef ds:uri="2c3ea7ce-d3f9-41eb-a76a-15928fbed160"/>
    <ds:schemaRef ds:uri="http://purl.org/dc/terms/"/>
    <ds:schemaRef ds:uri="http://www.w3.org/XML/1998/namespace"/>
    <ds:schemaRef ds:uri="80fa4689-957b-4c5b-a7a9-f26056c94b81"/>
    <ds:schemaRef ds:uri="http://purl.org/dc/elements/1.1/"/>
    <ds:schemaRef ds:uri="http://purl.org/dc/dcmitype/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7FFE5F7E-1566-471D-AB63-4AC216895D3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c3ea7ce-d3f9-41eb-a76a-15928fbed160"/>
    <ds:schemaRef ds:uri="80fa4689-957b-4c5b-a7a9-f26056c94b8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56C30AA-329B-492A-9AEC-38E5710E1B5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{23E562E6-F0FB-43C2-8815-1D5184BF573D}tf56160789_win32</Template>
  <TotalTime>304</TotalTime>
  <Words>366</Words>
  <Application>Microsoft Office PowerPoint</Application>
  <PresentationFormat>Panoramiczny</PresentationFormat>
  <Paragraphs>63</Paragraphs>
  <Slides>13</Slides>
  <Notes>0</Notes>
  <HiddenSlides>0</HiddenSlides>
  <MMClips>0</MMClips>
  <ScaleCrop>false</ScaleCrop>
  <HeadingPairs>
    <vt:vector size="6" baseType="variant">
      <vt:variant>
        <vt:lpstr>Używane czcionki</vt:lpstr>
      </vt:variant>
      <vt:variant>
        <vt:i4>7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13</vt:i4>
      </vt:variant>
    </vt:vector>
  </HeadingPairs>
  <TitlesOfParts>
    <vt:vector size="21" baseType="lpstr">
      <vt:lpstr>Arial</vt:lpstr>
      <vt:lpstr>Bookman Old Style</vt:lpstr>
      <vt:lpstr>Calibri</vt:lpstr>
      <vt:lpstr>Franklin Gothic Book</vt:lpstr>
      <vt:lpstr>system-ui</vt:lpstr>
      <vt:lpstr>var(--jp-code-font-family)</vt:lpstr>
      <vt:lpstr>Wingdings</vt:lpstr>
      <vt:lpstr>1_RetrospectVTI</vt:lpstr>
      <vt:lpstr>SeedClassifier: Automatyczna Klasyfikacja Fasoli Hiacyntu</vt:lpstr>
      <vt:lpstr>CEL BIZNESOWY</vt:lpstr>
      <vt:lpstr>OPIS DATASETU</vt:lpstr>
      <vt:lpstr>AUGMENTACJA  BADANIE I CZYSZCZENIE DANYCH</vt:lpstr>
      <vt:lpstr>INŻYNIERIA CECH</vt:lpstr>
      <vt:lpstr>SIECI NEURONOWE</vt:lpstr>
      <vt:lpstr>MODEL UCZENIA MASZYNOWEGO</vt:lpstr>
      <vt:lpstr> MODEL </vt:lpstr>
      <vt:lpstr>SKĄD BŁĘDY?</vt:lpstr>
      <vt:lpstr>Interpretowalność</vt:lpstr>
      <vt:lpstr>Interpretowalność</vt:lpstr>
      <vt:lpstr>Interpretowalność</vt:lpstr>
      <vt:lpstr>Interpretowalność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Jamroż Mateusz (STUD)</dc:creator>
  <cp:lastModifiedBy>Kacprzak Karol 2 (STUD)</cp:lastModifiedBy>
  <cp:revision>9</cp:revision>
  <dcterms:created xsi:type="dcterms:W3CDTF">2025-04-27T22:34:23Z</dcterms:created>
  <dcterms:modified xsi:type="dcterms:W3CDTF">2025-05-04T14:50:35Z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0x01010078B2F34F565154488D5A43D22180E7D5</vt:lpwstr>
  </property>
</Properties>
</file>